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00"/>
    <a:srgbClr val="2AFF0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517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tritthart@boku.ac.at" TargetMode="External"/><Relationship Id="rId7" Type="http://schemas.openxmlformats.org/officeDocument/2006/relationships/image" Target="../media/image4.jpeg"/><Relationship Id="rId2" Type="http://schemas.openxmlformats.org/officeDocument/2006/relationships/hyperlink" Target="mailto:kurt.glock@boku.ac.a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1295400"/>
          </a:xfrm>
        </p:spPr>
        <p:txBody>
          <a:bodyPr>
            <a:normAutofit/>
          </a:bodyPr>
          <a:lstStyle/>
          <a:p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WP1.3 –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Key elements for new curricula for WB HEIs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DI Kurt Glock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of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Natural Resources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Life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Sciences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BOKU, Vienna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Workshop </a:t>
            </a:r>
            <a:r>
              <a:rPr lang="en-GB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Workshop on master curricula </a:t>
            </a:r>
            <a:br>
              <a:rPr lang="en-GB" sz="1500" dirty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GB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best practices in EU partners </a:t>
            </a:r>
          </a:p>
          <a:p>
            <a:r>
              <a:rPr lang="de-AT" sz="15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r>
            <a:r>
              <a:rPr lang="de-AT" sz="15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de-AT" sz="15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April 2017</a:t>
            </a:r>
            <a:endParaRPr lang="bs-Latn-BA" sz="15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4" descr="BOKU_IWHW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1352" b="35258"/>
          <a:stretch>
            <a:fillRect/>
          </a:stretch>
        </p:blipFill>
        <p:spPr bwMode="auto">
          <a:xfrm>
            <a:off x="3929289" y="3657600"/>
            <a:ext cx="1328511" cy="133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eu_flag_co_funded_pos_[rgb]_righ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Discussion / Questions ?</a:t>
            </a:r>
            <a:endParaRPr lang="en-US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1" name="Grafik 10" descr="IMG_003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787" b="2806"/>
          <a:stretch/>
        </p:blipFill>
        <p:spPr bwMode="auto">
          <a:xfrm>
            <a:off x="1371600" y="1828800"/>
            <a:ext cx="2800350" cy="20529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3" name="Grafik 1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6271" y="1524000"/>
            <a:ext cx="2820353" cy="2050256"/>
          </a:xfrm>
          <a:prstGeom prst="rect">
            <a:avLst/>
          </a:prstGeom>
        </p:spPr>
      </p:pic>
      <p:pic>
        <p:nvPicPr>
          <p:cNvPr id="14" name="Kép 30" descr="Képtalálat a következőre: „vörösiszap katasztrófa”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257175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5" descr="C:\Users\naida\Documents\1-2017\Erasmus+program-Emina Hadzic\WG1-Data\Pictures\Banja Luka earthquake\Banja Luka5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6600" y="4933950"/>
            <a:ext cx="197358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" descr="55fff043-d508-44e4-838d-26720a0a0a6d-pozar-suma-preview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733800"/>
            <a:ext cx="3143250" cy="1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eu_flag_co_funded_pos_[rgb]_right.jp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14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Contact information</a:t>
            </a:r>
            <a:endParaRPr lang="bs-Latn-BA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s-Latn-BA" sz="1600" dirty="0">
                <a:solidFill>
                  <a:srgbClr val="002060"/>
                </a:solidFill>
                <a:latin typeface="Book Antiqua" panose="02040602050305030304" pitchFamily="18" charset="0"/>
              </a:rPr>
              <a:t>University of Natural Resources and Life Sciences Vienna </a:t>
            </a: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(BOKU)</a:t>
            </a:r>
            <a:endParaRPr lang="bs-Latn-BA" sz="16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bs-Latn-BA" sz="1600" dirty="0">
                <a:solidFill>
                  <a:srgbClr val="002060"/>
                </a:solidFill>
                <a:latin typeface="Book Antiqua" panose="02040602050305030304" pitchFamily="18" charset="0"/>
              </a:rPr>
              <a:t>Department of Water, Atmosphere and Environment </a:t>
            </a: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(WAU)</a:t>
            </a:r>
          </a:p>
          <a:p>
            <a:pPr marL="0" indent="0">
              <a:buNone/>
            </a:pPr>
            <a:r>
              <a:rPr lang="de-AT" sz="1600" dirty="0">
                <a:solidFill>
                  <a:srgbClr val="002060"/>
                </a:solidFill>
                <a:latin typeface="Book Antiqua" panose="02040602050305030304" pitchFamily="18" charset="0"/>
              </a:rPr>
              <a:t>Institute </a:t>
            </a:r>
            <a:r>
              <a:rPr lang="de-AT" sz="16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of</a:t>
            </a:r>
            <a:r>
              <a:rPr lang="de-AT" sz="1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16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Water</a:t>
            </a:r>
            <a:r>
              <a:rPr lang="de-AT" sz="1600" dirty="0">
                <a:solidFill>
                  <a:srgbClr val="002060"/>
                </a:solidFill>
                <a:latin typeface="Book Antiqua" panose="02040602050305030304" pitchFamily="18" charset="0"/>
              </a:rPr>
              <a:t> Management, </a:t>
            </a:r>
            <a:r>
              <a:rPr lang="de-AT" sz="16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Hydrology</a:t>
            </a:r>
            <a:r>
              <a:rPr lang="de-AT" sz="1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de-AT" sz="1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16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Hydraulic</a:t>
            </a:r>
            <a:r>
              <a:rPr lang="de-AT" sz="1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Engineering (IWHW)</a:t>
            </a:r>
          </a:p>
          <a:p>
            <a:pPr marL="0" indent="0">
              <a:buNone/>
            </a:pPr>
            <a:endParaRPr lang="de-AT" sz="16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de-AT" sz="1900" u="sng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Kurt </a:t>
            </a:r>
            <a:r>
              <a:rPr lang="de-AT" sz="1900" u="sng" dirty="0">
                <a:solidFill>
                  <a:srgbClr val="002060"/>
                </a:solidFill>
                <a:latin typeface="Book Antiqua" panose="02040602050305030304" pitchFamily="18" charset="0"/>
              </a:rPr>
              <a:t>Glock</a:t>
            </a:r>
          </a:p>
          <a:p>
            <a:pPr marL="0" indent="0">
              <a:buNone/>
            </a:pPr>
            <a:r>
              <a:rPr lang="de-A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Dipl.-Ing.</a:t>
            </a:r>
          </a:p>
          <a:p>
            <a:pPr marL="0" indent="0">
              <a:buNone/>
            </a:pPr>
            <a:r>
              <a:rPr lang="de-AT" sz="19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E-mail</a:t>
            </a:r>
            <a:r>
              <a:rPr lang="de-AT" sz="1900" dirty="0">
                <a:solidFill>
                  <a:srgbClr val="002060"/>
                </a:solidFill>
                <a:latin typeface="Book Antiqua" panose="02040602050305030304" pitchFamily="18" charset="0"/>
              </a:rPr>
              <a:t>: </a:t>
            </a:r>
            <a:r>
              <a:rPr lang="de-AT" sz="1900" dirty="0">
                <a:solidFill>
                  <a:srgbClr val="002060"/>
                </a:solidFill>
                <a:latin typeface="Book Antiqua" panose="02040602050305030304" pitchFamily="18" charset="0"/>
                <a:hlinkClick r:id="rId2"/>
              </a:rPr>
              <a:t>kurt.glock@boku.ac.at</a:t>
            </a:r>
            <a:endParaRPr lang="de-AT" sz="19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de-AT" sz="16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Michael Tritthart</a:t>
            </a:r>
            <a:endParaRPr lang="de-AT" sz="16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Priv.-</a:t>
            </a:r>
            <a:r>
              <a:rPr lang="de-AT" sz="1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Doz</a:t>
            </a: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 Dipl.-Ing. </a:t>
            </a:r>
            <a:r>
              <a:rPr lang="de-AT" sz="1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Dr.techn</a:t>
            </a: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endParaRPr lang="de-AT" sz="16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de-AT" sz="16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E-mail</a:t>
            </a:r>
            <a:r>
              <a:rPr lang="de-AT" sz="1600" dirty="0">
                <a:solidFill>
                  <a:srgbClr val="002060"/>
                </a:solidFill>
                <a:latin typeface="Book Antiqua" panose="02040602050305030304" pitchFamily="18" charset="0"/>
              </a:rPr>
              <a:t>: </a:t>
            </a:r>
            <a:r>
              <a:rPr lang="de-AT" sz="1600" dirty="0" smtClean="0">
                <a:solidFill>
                  <a:srgbClr val="002060"/>
                </a:solidFill>
                <a:latin typeface="Book Antiqua" panose="02040602050305030304" pitchFamily="18" charset="0"/>
                <a:hlinkClick r:id="rId3"/>
              </a:rPr>
              <a:t>michael.tritthart@boku.ac.at</a:t>
            </a:r>
            <a:endParaRPr lang="de-AT" sz="1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de-AT" sz="16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de-AT" sz="1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00200"/>
            <a:ext cx="1263650" cy="98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 descr="eu_flag_co_funded_pos_[rgb]_right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086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Analysis of EU master curricula</a:t>
            </a:r>
            <a:endParaRPr lang="en-US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590125" y="1562370"/>
            <a:ext cx="682180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Requirements for risk management of natural disasters</a:t>
            </a:r>
          </a:p>
          <a:p>
            <a:endParaRPr lang="en-GB" sz="2000" dirty="0" smtClean="0"/>
          </a:p>
          <a:p>
            <a:pPr marL="182563" indent="-18256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dirty="0" smtClean="0"/>
              <a:t>Well-developed professionals</a:t>
            </a:r>
          </a:p>
          <a:p>
            <a:pPr marL="182563" indent="-18256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dirty="0" smtClean="0"/>
              <a:t>Appropriate knowledge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sym typeface="Wingdings" panose="05000000000000000000" pitchFamily="2" charset="2"/>
              </a:rPr>
              <a:t>    Responsibility of national institutes including universities</a:t>
            </a:r>
            <a:br>
              <a:rPr lang="en-GB" sz="2000" dirty="0" smtClean="0">
                <a:sym typeface="Wingdings" panose="05000000000000000000" pitchFamily="2" charset="2"/>
              </a:rPr>
            </a:br>
            <a:r>
              <a:rPr lang="en-GB" sz="2000" dirty="0" smtClean="0">
                <a:sym typeface="Wingdings" panose="05000000000000000000" pitchFamily="2" charset="2"/>
              </a:rPr>
              <a:t>    Development of special master curricula</a:t>
            </a:r>
          </a:p>
          <a:p>
            <a:pPr>
              <a:lnSpc>
                <a:spcPct val="120000"/>
              </a:lnSpc>
            </a:pPr>
            <a:r>
              <a:rPr lang="en-GB" sz="2000" dirty="0">
                <a:sym typeface="Wingdings" panose="05000000000000000000" pitchFamily="2" charset="2"/>
              </a:rPr>
              <a:t> </a:t>
            </a:r>
            <a:r>
              <a:rPr lang="en-GB" sz="2000" dirty="0" smtClean="0">
                <a:sym typeface="Wingdings" panose="05000000000000000000" pitchFamily="2" charset="2"/>
              </a:rPr>
              <a:t>   Including appropriate courses in existing master curricula</a:t>
            </a:r>
            <a:endParaRPr lang="en-GB" sz="2000" dirty="0" smtClean="0"/>
          </a:p>
        </p:txBody>
      </p:sp>
      <p:sp>
        <p:nvSpPr>
          <p:cNvPr id="4" name="Rechteck 3"/>
          <p:cNvSpPr/>
          <p:nvPr/>
        </p:nvSpPr>
        <p:spPr>
          <a:xfrm>
            <a:off x="7315200" y="2362200"/>
            <a:ext cx="701040" cy="92902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722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Analysis of EU master curricula</a:t>
            </a:r>
            <a:endParaRPr lang="en-US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590125" y="1447800"/>
            <a:ext cx="6513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Overview of master´s degree programmes related to NDRM</a:t>
            </a:r>
          </a:p>
        </p:txBody>
      </p:sp>
      <p:sp>
        <p:nvSpPr>
          <p:cNvPr id="4" name="Rechteck 3"/>
          <p:cNvSpPr/>
          <p:nvPr/>
        </p:nvSpPr>
        <p:spPr>
          <a:xfrm>
            <a:off x="7315200" y="2362200"/>
            <a:ext cx="701040" cy="92902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5090635"/>
              </p:ext>
            </p:extLst>
          </p:nvPr>
        </p:nvGraphicFramePr>
        <p:xfrm>
          <a:off x="590125" y="1847910"/>
          <a:ext cx="7868075" cy="4568931"/>
        </p:xfrm>
        <a:graphic>
          <a:graphicData uri="http://schemas.openxmlformats.org/drawingml/2006/table">
            <a:tbl>
              <a:tblPr firstRow="1" firstCol="1" bandRow="1"/>
              <a:tblGrid>
                <a:gridCol w="1771930"/>
                <a:gridCol w="1608705"/>
                <a:gridCol w="4487440"/>
              </a:tblGrid>
              <a:tr h="301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Nation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Number of master´s degree programmes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Universities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Austria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4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Natural Resources and Life Sciences</a:t>
                      </a:r>
                      <a:r>
                        <a:rPr lang="en-GB" sz="900" baseline="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Vienna, BOKU (2)</a:t>
                      </a:r>
                    </a:p>
                    <a:p>
                      <a:pPr marL="92075" indent="-92075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baseline="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Graz University of Technology, TU Graz</a:t>
                      </a:r>
                    </a:p>
                    <a:p>
                      <a:pPr marL="92075" indent="-92075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baseline="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Vienna University of Technology, TU Wien</a:t>
                      </a:r>
                      <a:endParaRPr lang="en-GB" sz="9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Greece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Technological Educational Institute of Eastern Macedonia and Thrace and Fire Brigade Academy </a:t>
                      </a: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Italy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4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School of Advanced Studies IUSS Pavia, University of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Patras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, University of Grenoble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Alpes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, Middle East Technical University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Cagliari, Interuniversity Consortium for Hydrology (CINID), Autonomous Region of Sardinia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Thessaly, Hellenic Open University,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Università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degli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Studi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di Messina,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Universitat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de Barcelona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Salemo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United Kingdom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15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Kings College London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College London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Northumbria University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Durham University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Portsmouth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Coventry University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Huddersfield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Manchester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Salford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South Wales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Lincoln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Leicester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Denmark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Copenhagen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Germany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2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Bonn</a:t>
                      </a:r>
                    </a:p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Bauhaus-University Weimar</a:t>
                      </a: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Sweden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Lund University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The Netherlands</a:t>
                      </a:r>
                      <a:endParaRPr lang="en-GB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1</a:t>
                      </a:r>
                      <a:endParaRPr lang="en-GB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University of </a:t>
                      </a:r>
                      <a:r>
                        <a:rPr lang="en-GB" sz="90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Twente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Total:</a:t>
                      </a:r>
                      <a:endParaRPr lang="en-GB" sz="11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29</a:t>
                      </a:r>
                      <a:endParaRPr lang="en-GB" sz="11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718" marR="6171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-762000" y="2286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ANZAHL!!!</a:t>
            </a:r>
            <a:endParaRPr lang="de-AT" dirty="0"/>
          </a:p>
        </p:txBody>
      </p:sp>
      <p:pic>
        <p:nvPicPr>
          <p:cNvPr id="13" name="Picture 12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95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Catalogue of competencies</a:t>
            </a:r>
            <a:endParaRPr lang="en-US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590125" y="1657290"/>
            <a:ext cx="3293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Requirements on employees:</a:t>
            </a:r>
            <a:endParaRPr lang="en-GB" sz="2000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590124" y="2388667"/>
            <a:ext cx="6054478" cy="51077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lphaLcParenR"/>
            </a:pPr>
            <a:r>
              <a:rPr lang="en-GB" sz="2000" dirty="0" smtClean="0"/>
              <a:t>Skills for an integral management of natural hazards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90124" y="3010114"/>
            <a:ext cx="6619761" cy="5107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b)    Technical know-how for necessary construction measures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90123" y="3599557"/>
            <a:ext cx="7130735" cy="5107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c)     Fundamental knowledge about valid natural hazard legislation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82505" y="4213622"/>
            <a:ext cx="7839518" cy="51077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d)    Soft skills like communication, presentation and project management</a:t>
            </a:r>
          </a:p>
        </p:txBody>
      </p:sp>
      <p:pic>
        <p:nvPicPr>
          <p:cNvPr id="16" name="Picture 15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7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Catalogue of competencies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914400" y="1562368"/>
            <a:ext cx="7106075" cy="44097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a) Skills for an integral management of natural hazards</a:t>
            </a:r>
          </a:p>
          <a:p>
            <a:endParaRPr lang="en-GB" sz="20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a.1) Capabilities for managing </a:t>
            </a:r>
            <a:br>
              <a:rPr lang="en-GB" sz="2000" dirty="0" smtClean="0"/>
            </a:br>
            <a:r>
              <a:rPr lang="en-GB" sz="2000" dirty="0" smtClean="0"/>
              <a:t>        </a:t>
            </a:r>
            <a:r>
              <a:rPr lang="en-GB" sz="2000" b="1" dirty="0" smtClean="0"/>
              <a:t>multidisciplinary holistic approaches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a.2) Competences for developing and executing </a:t>
            </a:r>
            <a:br>
              <a:rPr lang="en-GB" sz="2000" dirty="0" smtClean="0"/>
            </a:br>
            <a:r>
              <a:rPr lang="en-GB" sz="2000" dirty="0" smtClean="0"/>
              <a:t>        </a:t>
            </a:r>
            <a:r>
              <a:rPr lang="en-GB" sz="2000" b="1" dirty="0" smtClean="0"/>
              <a:t>strategic perspectives </a:t>
            </a:r>
            <a:r>
              <a:rPr lang="en-GB" sz="2000" dirty="0" smtClean="0"/>
              <a:t>within relevant policy and</a:t>
            </a:r>
            <a:br>
              <a:rPr lang="en-GB" sz="2000" dirty="0" smtClean="0"/>
            </a:br>
            <a:r>
              <a:rPr lang="en-GB" sz="2000" dirty="0" smtClean="0"/>
              <a:t>        operational frameworks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a.3) Skills for planning and managing </a:t>
            </a:r>
            <a:br>
              <a:rPr lang="en-GB" sz="2000" dirty="0" smtClean="0"/>
            </a:br>
            <a:r>
              <a:rPr lang="en-GB" sz="2000" dirty="0" smtClean="0"/>
              <a:t>        </a:t>
            </a:r>
            <a:r>
              <a:rPr lang="en-GB" sz="2000" b="1" dirty="0" smtClean="0"/>
              <a:t>emergency</a:t>
            </a:r>
            <a:r>
              <a:rPr lang="en-GB" sz="2000" dirty="0" smtClean="0"/>
              <a:t> and </a:t>
            </a:r>
            <a:r>
              <a:rPr lang="en-GB" sz="2000" b="1" dirty="0" smtClean="0"/>
              <a:t>crisis situations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a.4) Competences for developing and evaluating </a:t>
            </a:r>
            <a:br>
              <a:rPr lang="en-GB" sz="2000" dirty="0" smtClean="0"/>
            </a:br>
            <a:r>
              <a:rPr lang="en-GB" sz="2000" dirty="0" smtClean="0"/>
              <a:t>        </a:t>
            </a:r>
            <a:r>
              <a:rPr lang="en-GB" sz="2000" b="1" dirty="0" smtClean="0"/>
              <a:t>alternatives</a:t>
            </a:r>
            <a:r>
              <a:rPr lang="en-GB" sz="2000" dirty="0" smtClean="0"/>
              <a:t> for </a:t>
            </a:r>
            <a:r>
              <a:rPr lang="en-GB" sz="2000" b="1" dirty="0" smtClean="0"/>
              <a:t>decision-making</a:t>
            </a:r>
          </a:p>
        </p:txBody>
      </p:sp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851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Catalogue of competencies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590125" y="1562370"/>
            <a:ext cx="7563275" cy="405217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b) Technical </a:t>
            </a:r>
            <a:r>
              <a:rPr lang="en-GB" sz="2000" b="1" dirty="0"/>
              <a:t>know-how for necessary construction </a:t>
            </a:r>
            <a:r>
              <a:rPr lang="en-GB" sz="2000" b="1" dirty="0" smtClean="0"/>
              <a:t>measures</a:t>
            </a:r>
          </a:p>
          <a:p>
            <a:endParaRPr lang="en-GB" sz="20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b.1) Holistic knowledge about typical </a:t>
            </a:r>
            <a:r>
              <a:rPr lang="en-GB" sz="2000" b="1" dirty="0" smtClean="0"/>
              <a:t>natural hazards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        (Types, development, recurrence intervals, causes, etc.) 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b.2) Technical understanding of </a:t>
            </a:r>
            <a:r>
              <a:rPr lang="en-GB" sz="2000" b="1" dirty="0" smtClean="0"/>
              <a:t>constructions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        (Planning, designing, construction, etc.)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b.3) Skills for consideration the </a:t>
            </a:r>
            <a:r>
              <a:rPr lang="en-GB" sz="2000" b="1" dirty="0" smtClean="0"/>
              <a:t>effects</a:t>
            </a:r>
            <a:r>
              <a:rPr lang="en-GB" sz="2000" dirty="0" smtClean="0"/>
              <a:t> of implemented measures</a:t>
            </a:r>
            <a:br>
              <a:rPr lang="en-GB" sz="2000" dirty="0" smtClean="0"/>
            </a:br>
            <a:r>
              <a:rPr lang="en-GB" sz="2000" dirty="0" smtClean="0"/>
              <a:t>        (short-term &amp; long-term, up- &amp; downstream)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b.4) Competences to find </a:t>
            </a:r>
            <a:r>
              <a:rPr lang="en-GB" sz="2000" b="1" dirty="0" smtClean="0"/>
              <a:t>sustainable and </a:t>
            </a:r>
            <a:br>
              <a:rPr lang="en-GB" sz="2000" b="1" dirty="0" smtClean="0"/>
            </a:br>
            <a:r>
              <a:rPr lang="en-GB" sz="2000" b="1" dirty="0" smtClean="0"/>
              <a:t>        environmental-friendly</a:t>
            </a:r>
            <a:r>
              <a:rPr lang="en-GB" sz="2000" dirty="0" smtClean="0"/>
              <a:t> solutions</a:t>
            </a:r>
          </a:p>
        </p:txBody>
      </p:sp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292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Catalogue of competencies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Textfeld 21"/>
          <p:cNvSpPr txBox="1"/>
          <p:nvPr/>
        </p:nvSpPr>
        <p:spPr>
          <a:xfrm>
            <a:off x="843702" y="1828800"/>
            <a:ext cx="7263262" cy="24176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c</a:t>
            </a:r>
            <a:r>
              <a:rPr lang="en-GB" sz="2000" b="1" dirty="0"/>
              <a:t>) Fundamental knowledge about valid natural hazard </a:t>
            </a:r>
            <a:r>
              <a:rPr lang="en-GB" sz="2000" b="1" dirty="0" smtClean="0"/>
              <a:t>legislation</a:t>
            </a:r>
          </a:p>
          <a:p>
            <a:endParaRPr lang="en-GB" sz="2000" dirty="0" smtClean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c.1) Fundamental knowledge about </a:t>
            </a:r>
            <a:r>
              <a:rPr lang="en-GB" sz="2000" b="1" dirty="0" smtClean="0"/>
              <a:t>national</a:t>
            </a:r>
            <a:r>
              <a:rPr lang="en-GB" sz="2000" dirty="0" smtClean="0"/>
              <a:t> legal situation</a:t>
            </a:r>
            <a:br>
              <a:rPr lang="en-GB" sz="2000" dirty="0" smtClean="0"/>
            </a:br>
            <a:r>
              <a:rPr lang="en-GB" sz="2000" dirty="0" smtClean="0"/>
              <a:t>c.2) Awareness about </a:t>
            </a:r>
            <a:r>
              <a:rPr lang="en-GB" sz="2000" b="1" dirty="0" smtClean="0"/>
              <a:t>higher-level </a:t>
            </a:r>
            <a:r>
              <a:rPr lang="en-GB" sz="2000" dirty="0" smtClean="0"/>
              <a:t>permissions</a:t>
            </a:r>
            <a:br>
              <a:rPr lang="en-GB" sz="2000" dirty="0" smtClean="0"/>
            </a:br>
            <a:r>
              <a:rPr lang="en-GB" sz="2000" dirty="0" smtClean="0"/>
              <a:t>        (EU Floods Directive, EU Water Framework Directive, etc.)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000" dirty="0" smtClean="0"/>
              <a:t>c.3) Knowledge about </a:t>
            </a:r>
            <a:r>
              <a:rPr lang="en-GB" sz="2000" b="1" dirty="0" smtClean="0"/>
              <a:t>responsible</a:t>
            </a:r>
            <a:r>
              <a:rPr lang="en-GB" sz="2000" dirty="0" smtClean="0"/>
              <a:t> institutes and authorities</a:t>
            </a:r>
          </a:p>
        </p:txBody>
      </p:sp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331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Catalogue of competencies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16" name="Gruppieren 15"/>
          <p:cNvGrpSpPr/>
          <p:nvPr/>
        </p:nvGrpSpPr>
        <p:grpSpPr>
          <a:xfrm>
            <a:off x="2057399" y="1447800"/>
            <a:ext cx="4800601" cy="4800600"/>
            <a:chOff x="1219199" y="1447800"/>
            <a:chExt cx="4800601" cy="4800600"/>
          </a:xfrm>
        </p:grpSpPr>
        <p:sp>
          <p:nvSpPr>
            <p:cNvPr id="14" name="Ellipse 13"/>
            <p:cNvSpPr/>
            <p:nvPr/>
          </p:nvSpPr>
          <p:spPr>
            <a:xfrm>
              <a:off x="1295400" y="1545336"/>
              <a:ext cx="4626864" cy="4626864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“Lawyer”</a:t>
              </a:r>
              <a:endParaRPr lang="en-GB" dirty="0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606040" y="3657600"/>
              <a:ext cx="2103120" cy="210312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“Lawyer”</a:t>
              </a:r>
              <a:endParaRPr lang="en-GB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1600200" y="2286000"/>
              <a:ext cx="2103120" cy="210312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“Manager“</a:t>
              </a:r>
              <a:endParaRPr lang="en-GB" dirty="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3520440" y="2286000"/>
              <a:ext cx="2103120" cy="21031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“Technician”</a:t>
              </a:r>
              <a:endParaRPr lang="en-GB" dirty="0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1219199" y="1447800"/>
              <a:ext cx="4800601" cy="48006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461546"/>
                </a:avLst>
              </a:prstTxWarp>
              <a:spAutoFit/>
            </a:bodyPr>
            <a:lstStyle/>
            <a:p>
              <a:pPr algn="ctr"/>
              <a:r>
                <a:rPr lang="en-GB" sz="1400" cap="none" spc="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Soft skills                                                 Soft skills                                                  Soft skills                               </a:t>
              </a:r>
              <a:r>
                <a:rPr lang="en-GB" sz="14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Soft </a:t>
              </a:r>
              <a:r>
                <a:rPr lang="en-GB" sz="1400" dirty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skills               </a:t>
              </a:r>
              <a:r>
                <a:rPr lang="en-GB" sz="14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                              </a:t>
              </a:r>
              <a:r>
                <a:rPr lang="en-GB" sz="1400" dirty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Soft skills                                                     Soft </a:t>
              </a:r>
              <a:r>
                <a:rPr lang="en-GB" sz="1400" dirty="0" smtClean="0">
                  <a:ln w="12700">
                    <a:noFill/>
                    <a:prstDash val="solid"/>
                  </a:ln>
                  <a:solidFill>
                    <a:schemeClr val="tx2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skills</a:t>
              </a:r>
              <a:endParaRPr lang="en-GB" sz="1400" dirty="0">
                <a:ln w="12700">
                  <a:noFill/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pic>
        <p:nvPicPr>
          <p:cNvPr id="17" name="Picture 16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875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74700"/>
            <a:ext cx="8534400" cy="749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Occupational fields</a:t>
            </a:r>
            <a:endParaRPr lang="en-US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620605" y="2070556"/>
            <a:ext cx="44619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Textfeld 16"/>
          <p:cNvSpPr txBox="1"/>
          <p:nvPr/>
        </p:nvSpPr>
        <p:spPr>
          <a:xfrm>
            <a:off x="597745" y="2058923"/>
            <a:ext cx="7186197" cy="255389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• Public authorities (federal, provincial, municipal)</a:t>
            </a:r>
          </a:p>
          <a:p>
            <a:pPr>
              <a:lnSpc>
                <a:spcPct val="120000"/>
              </a:lnSpc>
            </a:pPr>
            <a:r>
              <a:rPr lang="en-GB" sz="2000" dirty="0" smtClean="0"/>
              <a:t>• Structural and civil engineers</a:t>
            </a:r>
          </a:p>
          <a:p>
            <a:pPr>
              <a:lnSpc>
                <a:spcPct val="120000"/>
              </a:lnSpc>
            </a:pPr>
            <a:r>
              <a:rPr lang="en-GB" sz="2000" dirty="0"/>
              <a:t>• </a:t>
            </a:r>
            <a:r>
              <a:rPr lang="en-GB" sz="2000" dirty="0" smtClean="0"/>
              <a:t>Scientific </a:t>
            </a:r>
            <a:r>
              <a:rPr lang="en-GB" sz="2000" dirty="0"/>
              <a:t>research institutes (Universities, research centre, etc.)</a:t>
            </a:r>
          </a:p>
          <a:p>
            <a:pPr>
              <a:lnSpc>
                <a:spcPct val="120000"/>
              </a:lnSpc>
            </a:pPr>
            <a:r>
              <a:rPr lang="en-GB" sz="2000" dirty="0" smtClean="0"/>
              <a:t>• </a:t>
            </a:r>
            <a:r>
              <a:rPr lang="en-GB" sz="2000" dirty="0"/>
              <a:t>Emergency services</a:t>
            </a:r>
          </a:p>
          <a:p>
            <a:pPr>
              <a:lnSpc>
                <a:spcPct val="120000"/>
              </a:lnSpc>
            </a:pPr>
            <a:r>
              <a:rPr lang="en-GB" sz="2000" dirty="0" smtClean="0"/>
              <a:t>• </a:t>
            </a:r>
            <a:r>
              <a:rPr lang="en-GB" sz="2000" dirty="0"/>
              <a:t>NGO´s</a:t>
            </a:r>
          </a:p>
          <a:p>
            <a:pPr>
              <a:lnSpc>
                <a:spcPct val="120000"/>
              </a:lnSpc>
            </a:pPr>
            <a:r>
              <a:rPr lang="en-GB" sz="2000" dirty="0" smtClean="0"/>
              <a:t>• etc.</a:t>
            </a:r>
            <a:endParaRPr lang="en-GB" sz="2000" dirty="0"/>
          </a:p>
        </p:txBody>
      </p:sp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789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Microsoft Office PowerPoint</Application>
  <PresentationFormat>On-screen Show (4:3)</PresentationFormat>
  <Paragraphs>136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Development of master curricula for natural disasters risk management in Western Balkan countries</vt:lpstr>
      <vt:lpstr>Analysis of EU master curricula</vt:lpstr>
      <vt:lpstr>Analysis of EU master curricula</vt:lpstr>
      <vt:lpstr>Catalogue of competencies</vt:lpstr>
      <vt:lpstr>Catalogue of competencies</vt:lpstr>
      <vt:lpstr>Catalogue of competencies</vt:lpstr>
      <vt:lpstr>Catalogue of competencies</vt:lpstr>
      <vt:lpstr>Catalogue of competencies</vt:lpstr>
      <vt:lpstr>Occupational fields</vt:lpstr>
      <vt:lpstr>Discussion / Questions ?</vt:lpstr>
      <vt:lpstr>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101</cp:revision>
  <dcterms:created xsi:type="dcterms:W3CDTF">2006-08-16T00:00:00Z</dcterms:created>
  <dcterms:modified xsi:type="dcterms:W3CDTF">2017-04-07T06:07:12Z</dcterms:modified>
</cp:coreProperties>
</file>